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handoutMasterIdLst>
    <p:handoutMasterId r:id="rId18"/>
  </p:handoutMasterIdLst>
  <p:sldIdLst>
    <p:sldId id="256" r:id="rId3"/>
    <p:sldId id="257" r:id="rId4"/>
    <p:sldId id="258" r:id="rId5"/>
    <p:sldId id="283" r:id="rId6"/>
    <p:sldId id="259" r:id="rId7"/>
    <p:sldId id="265" r:id="rId8"/>
    <p:sldId id="267" r:id="rId9"/>
    <p:sldId id="266" r:id="rId10"/>
    <p:sldId id="272" r:id="rId11"/>
    <p:sldId id="275" r:id="rId12"/>
    <p:sldId id="281" r:id="rId13"/>
    <p:sldId id="282" r:id="rId14"/>
    <p:sldId id="278" r:id="rId15"/>
    <p:sldId id="262" r:id="rId16"/>
    <p:sldId id="261" r:id="rId1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ACEA"/>
    <a:srgbClr val="702F8A"/>
    <a:srgbClr val="7E70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5477561628325873"/>
          <c:y val="0.19145543047126209"/>
          <c:w val="0.49698497246667694"/>
          <c:h val="0.6592695881320872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Gender</c:v>
                </c:pt>
              </c:strCache>
            </c:strRef>
          </c:tx>
          <c:dPt>
            <c:idx val="0"/>
            <c:bubble3D val="0"/>
            <c:spPr>
              <a:solidFill>
                <a:srgbClr val="CAACEA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2F8A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layout>
                <c:manualLayout>
                  <c:x val="-5.5359991765735169E-3"/>
                  <c:y val="-0.2784952109176059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9411893366270394E-2"/>
                  <c:y val="0.13879054335433746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Trans and other 2%</a:t>
                    </a:r>
                    <a:endParaRPr lang="en-US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Trans and other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54</c:v>
                </c:pt>
                <c:pt idx="1">
                  <c:v>142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0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77561628325873"/>
          <c:y val="9.5068879790612001E-2"/>
          <c:w val="0.54201590566544944"/>
          <c:h val="0.7556562246162176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Never/Rarely</c:v>
                </c:pt>
              </c:strCache>
            </c:strRef>
          </c:tx>
          <c:spPr>
            <a:solidFill>
              <a:srgbClr val="702F8A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2F8A"/>
              </a:solidFill>
              <a:ln w="19050">
                <a:solidFill>
                  <a:srgbClr val="702F8A"/>
                </a:solidFill>
              </a:ln>
              <a:effectLst/>
            </c:spPr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Lbls>
            <c:dLbl>
              <c:idx val="0"/>
              <c:layout>
                <c:manualLayout>
                  <c:x val="-3.4117306043786742E-3"/>
                  <c:y val="2.605042706290665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Never/Rarely</a:t>
                    </a:r>
                    <a:r>
                      <a:rPr lang="en-US" baseline="0" dirty="0" smtClean="0"/>
                      <a:t> </a:t>
                    </a:r>
                  </a:p>
                  <a:p>
                    <a:r>
                      <a:rPr lang="en-US" dirty="0" smtClean="0"/>
                      <a:t>72%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0979482783432146E-3"/>
                  <c:y val="1.302521353145332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Never/Rarely</a:t>
                    </a:r>
                    <a:r>
                      <a:rPr lang="en-US" baseline="0" dirty="0" smtClean="0"/>
                      <a:t> </a:t>
                    </a:r>
                  </a:p>
                  <a:p>
                    <a:r>
                      <a:rPr lang="en-US" dirty="0" smtClean="0"/>
                      <a:t>68%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2976796739567558E-3"/>
                  <c:y val="1.348119856579066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800" b="1" baseline="0" dirty="0" smtClean="0"/>
                      <a:t>Never/Rarely </a:t>
                    </a:r>
                  </a:p>
                  <a:p>
                    <a:pPr>
                      <a:defRPr sz="1800" b="1"/>
                    </a:pPr>
                    <a:r>
                      <a:rPr lang="en-US" sz="1800" b="1" baseline="0" dirty="0" smtClean="0"/>
                      <a:t>71%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957863210856898"/>
                      <c:h val="0.14828005644942935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5.0683452023053265E-4"/>
                  <c:y val="2.4485145102929956E-2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baseline="0" dirty="0" smtClean="0"/>
                      <a:t>Never/Rarely </a:t>
                    </a:r>
                  </a:p>
                  <a:p>
                    <a:r>
                      <a:rPr lang="en-US" sz="1800" b="1" baseline="0" dirty="0" smtClean="0"/>
                      <a:t>71%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2017 Whittier College</c:v>
                </c:pt>
                <c:pt idx="1">
                  <c:v>2016 Whittier College</c:v>
                </c:pt>
                <c:pt idx="2">
                  <c:v>2017 Other Small Colleges</c:v>
                </c:pt>
                <c:pt idx="3">
                  <c:v>2016 Other Small Colleges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72</c:v>
                </c:pt>
                <c:pt idx="1">
                  <c:v>68</c:v>
                </c:pt>
                <c:pt idx="2">
                  <c:v>71</c:v>
                </c:pt>
                <c:pt idx="3">
                  <c:v>71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rgbClr val="7E7098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2017 Whittier College</c:v>
                </c:pt>
                <c:pt idx="1">
                  <c:v>2016 Whittier College</c:v>
                </c:pt>
                <c:pt idx="2">
                  <c:v>2017 Other Small Colleges</c:v>
                </c:pt>
                <c:pt idx="3">
                  <c:v>2016 Other Small Colleges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19</c:v>
                </c:pt>
                <c:pt idx="1">
                  <c:v>22</c:v>
                </c:pt>
                <c:pt idx="2">
                  <c:v>21</c:v>
                </c:pt>
                <c:pt idx="3">
                  <c:v>21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Often/Very Often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2017 Whittier College</c:v>
                </c:pt>
                <c:pt idx="1">
                  <c:v>2016 Whittier College</c:v>
                </c:pt>
                <c:pt idx="2">
                  <c:v>2017 Other Small Colleges</c:v>
                </c:pt>
                <c:pt idx="3">
                  <c:v>2016 Other Small Colleges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8</c:v>
                </c:pt>
                <c:pt idx="3">
                  <c:v>8.6999999999999993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37291816"/>
        <c:axId val="215932896"/>
      </c:barChart>
      <c:catAx>
        <c:axId val="437291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5932896"/>
        <c:crosses val="autoZero"/>
        <c:auto val="1"/>
        <c:lblAlgn val="ctr"/>
        <c:lblOffset val="100"/>
        <c:noMultiLvlLbl val="0"/>
      </c:catAx>
      <c:valAx>
        <c:axId val="215932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291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024852362204731E-2"/>
          <c:y val="3.7470654683153623E-2"/>
          <c:w val="0.65363471948818896"/>
          <c:h val="0.817505855222326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Never/Rarely</c:v>
                </c:pt>
              </c:strCache>
            </c:strRef>
          </c:tx>
          <c:spPr>
            <a:solidFill>
              <a:srgbClr val="702F8A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2017 Whittier College</c:v>
                </c:pt>
                <c:pt idx="1">
                  <c:v>2016 Whittier College</c:v>
                </c:pt>
                <c:pt idx="2">
                  <c:v>2017 Other Small Colleges</c:v>
                </c:pt>
                <c:pt idx="3">
                  <c:v>2016 Other Small Colleges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87</c:v>
                </c:pt>
                <c:pt idx="1">
                  <c:v>83</c:v>
                </c:pt>
                <c:pt idx="2">
                  <c:v>82</c:v>
                </c:pt>
                <c:pt idx="3">
                  <c:v>85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rgbClr val="7E7098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2017 Whittier College</c:v>
                </c:pt>
                <c:pt idx="1">
                  <c:v>2016 Whittier College</c:v>
                </c:pt>
                <c:pt idx="2">
                  <c:v>2017 Other Small Colleges</c:v>
                </c:pt>
                <c:pt idx="3">
                  <c:v>2016 Other Small Colleges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13</c:v>
                </c:pt>
                <c:pt idx="3">
                  <c:v>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Often/Very Often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2017 Whittier College</c:v>
                </c:pt>
                <c:pt idx="1">
                  <c:v>2016 Whittier College</c:v>
                </c:pt>
                <c:pt idx="2">
                  <c:v>2017 Other Small Colleges</c:v>
                </c:pt>
                <c:pt idx="3">
                  <c:v>2016 Other Small Colleges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</c:v>
                </c:pt>
                <c:pt idx="1">
                  <c:v>7</c:v>
                </c:pt>
                <c:pt idx="2">
                  <c:v>5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299080"/>
        <c:axId val="215933288"/>
      </c:barChart>
      <c:catAx>
        <c:axId val="217299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anchor="ctr" anchorCtr="1"/>
          <a:lstStyle/>
          <a:p>
            <a:pPr>
              <a:defRPr/>
            </a:pPr>
            <a:endParaRPr lang="en-US"/>
          </a:p>
        </c:txPr>
        <c:crossAx val="215933288"/>
        <c:crosses val="autoZero"/>
        <c:auto val="1"/>
        <c:lblAlgn val="ctr"/>
        <c:lblOffset val="100"/>
        <c:noMultiLvlLbl val="0"/>
      </c:catAx>
      <c:valAx>
        <c:axId val="215933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7299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64409416038348"/>
          <c:y val="8.9858794378030668E-2"/>
          <c:w val="0.84946014843041306"/>
          <c:h val="0.77649656626654295"/>
        </c:manualLayout>
      </c:layout>
      <c:barChart>
        <c:barDir val="col"/>
        <c:grouping val="percentStacked"/>
        <c:varyColors val="0"/>
        <c:ser>
          <c:idx val="0"/>
          <c:order val="0"/>
          <c:spPr>
            <a:solidFill>
              <a:srgbClr val="702F8A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cat>
            <c:strRef>
              <c:f>Sheet1!$A$2:$A$5</c:f>
              <c:strCache>
                <c:ptCount val="4"/>
                <c:pt idx="0">
                  <c:v>2017 Whittier College</c:v>
                </c:pt>
                <c:pt idx="1">
                  <c:v>2016 Whittier College</c:v>
                </c:pt>
                <c:pt idx="2">
                  <c:v>2017 Small Colleges</c:v>
                </c:pt>
                <c:pt idx="3">
                  <c:v>2016 Small Colleges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11</c:v>
                </c:pt>
                <c:pt idx="1">
                  <c:v>10</c:v>
                </c:pt>
                <c:pt idx="2">
                  <c:v>10</c:v>
                </c:pt>
                <c:pt idx="3">
                  <c:v>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7E7098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2017 Whittier College</c:v>
                </c:pt>
                <c:pt idx="1">
                  <c:v>2016 Whittier College</c:v>
                </c:pt>
                <c:pt idx="2">
                  <c:v>2017 Small Colleges</c:v>
                </c:pt>
                <c:pt idx="3">
                  <c:v>2016 Small Colleges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84</c:v>
                </c:pt>
                <c:pt idx="1">
                  <c:v>83</c:v>
                </c:pt>
                <c:pt idx="2">
                  <c:v>87</c:v>
                </c:pt>
                <c:pt idx="3">
                  <c:v>87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 suspect, but I'm not certain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2017 Whittier College</c:v>
                </c:pt>
                <c:pt idx="1">
                  <c:v>2016 Whittier College</c:v>
                </c:pt>
                <c:pt idx="2">
                  <c:v>2017 Small Colleges</c:v>
                </c:pt>
                <c:pt idx="3">
                  <c:v>2016 Small Colleges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</c:v>
                </c:pt>
                <c:pt idx="1">
                  <c:v>7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15934464"/>
        <c:axId val="215934856"/>
      </c:barChart>
      <c:catAx>
        <c:axId val="215934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5934856"/>
        <c:crosses val="autoZero"/>
        <c:auto val="1"/>
        <c:lblAlgn val="ctr"/>
        <c:lblOffset val="100"/>
        <c:noMultiLvlLbl val="0"/>
      </c:catAx>
      <c:valAx>
        <c:axId val="21593485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5934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Race &amp; Ethnicity</a:t>
            </a:r>
          </a:p>
        </c:rich>
      </c:tx>
      <c:layout>
        <c:manualLayout>
          <c:xMode val="edge"/>
          <c:yMode val="edge"/>
          <c:x val="0.23075859073933408"/>
          <c:y val="2.60105544139432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5125731172650378"/>
          <c:y val="0.19145543047126209"/>
          <c:w val="0.49748537654699249"/>
          <c:h val="0.6592695881320872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Race and Ethnicity</c:v>
                </c:pt>
              </c:strCache>
            </c:strRef>
          </c:tx>
          <c:spPr>
            <a:solidFill>
              <a:srgbClr val="702F8A"/>
            </a:solidFill>
          </c:spPr>
          <c:explosion val="2"/>
          <c:dPt>
            <c:idx val="0"/>
            <c:bubble3D val="0"/>
            <c:spPr>
              <a:solidFill>
                <a:srgbClr val="702F8A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explosion val="0"/>
            <c:spPr>
              <a:solidFill>
                <a:srgbClr val="CAACEA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702F8A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20739841500804551"/>
                  <c:y val="-0.1835447402016670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t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970567378900755"/>
                      <c:h val="0.5490828036783429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1137119808896345"/>
                  <c:y val="7.118597205060103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2"/>
                <c:pt idx="0">
                  <c:v>Did not report only white</c:v>
                </c:pt>
                <c:pt idx="1">
                  <c:v>White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138</c:v>
                </c:pt>
                <c:pt idx="1">
                  <c:v>61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13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717361733059164"/>
          <c:y val="0.19928368614098302"/>
          <c:w val="0.50929644377508021"/>
          <c:h val="0.7260956965349886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Sexual Orientation</c:v>
                </c:pt>
              </c:strCache>
            </c:strRef>
          </c:tx>
          <c:spPr>
            <a:solidFill>
              <a:srgbClr val="CAACEA"/>
            </a:solidFill>
          </c:spPr>
          <c:dPt>
            <c:idx val="0"/>
            <c:bubble3D val="0"/>
            <c:spPr>
              <a:solidFill>
                <a:srgbClr val="702F8A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CAACEA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CAACEA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7514116381304604"/>
                  <c:y val="-0.2598214980823382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0033227078042843E-2"/>
                  <c:y val="0.2056040377392303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Did not report only heterosexual 
</a:t>
                    </a:r>
                    <a:fld id="{7A10FEB2-F286-4348-928C-05D935A7C403}" type="PERCENTAGE">
                      <a:rPr lang="en-US"/>
                      <a:pPr/>
                      <a:t>[PERCENTAGE]</a:t>
                    </a:fld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014416240303349"/>
                      <c:h val="0.64201713630160828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2"/>
                <c:pt idx="0">
                  <c:v>Heterosexual</c:v>
                </c:pt>
                <c:pt idx="1">
                  <c:v>Not heterosexual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147</c:v>
                </c:pt>
                <c:pt idx="1">
                  <c:v>48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55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5477561628325873"/>
          <c:y val="0.19145543047126209"/>
          <c:w val="0.49698497246667694"/>
          <c:h val="0.6592695881320872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Gender</c:v>
                </c:pt>
              </c:strCache>
            </c:strRef>
          </c:tx>
          <c:dPt>
            <c:idx val="0"/>
            <c:bubble3D val="0"/>
            <c:spPr>
              <a:solidFill>
                <a:srgbClr val="CAACEA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702F8A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layout>
                <c:manualLayout>
                  <c:x val="-0.15259482270598534"/>
                  <c:y val="-0.1744529932618328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160130718954249"/>
                      <c:h val="0.3305292908881136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2.9411893366270394E-2"/>
                  <c:y val="0.13879054335433746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Trans and other 2%</a:t>
                    </a:r>
                    <a:endParaRPr lang="en-US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Trans and other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80</c:v>
                </c:pt>
                <c:pt idx="1">
                  <c:v>235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0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Race &amp; Ethnicity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5125731172650378"/>
          <c:y val="0.19145543047126209"/>
          <c:w val="0.49748537654699249"/>
          <c:h val="0.6592695881320872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Race and Ethnicity</c:v>
                </c:pt>
              </c:strCache>
            </c:strRef>
          </c:tx>
          <c:spPr>
            <a:solidFill>
              <a:srgbClr val="702F8A"/>
            </a:solidFill>
          </c:spPr>
          <c:explosion val="2"/>
          <c:dPt>
            <c:idx val="0"/>
            <c:bubble3D val="0"/>
            <c:spPr>
              <a:solidFill>
                <a:srgbClr val="702F8A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explosion val="0"/>
            <c:spPr>
              <a:solidFill>
                <a:srgbClr val="CAACEA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702F8A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2.4207613494197089E-2"/>
                  <c:y val="-0.1055130769598372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970567378900755"/>
                      <c:h val="0.5490828036783429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17913726714458036"/>
                  <c:y val="7.985649820110732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2"/>
                <c:pt idx="0">
                  <c:v>Did not report only white</c:v>
                </c:pt>
                <c:pt idx="1">
                  <c:v>White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204</c:v>
                </c:pt>
                <c:pt idx="1">
                  <c:v>112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13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717361733059164"/>
          <c:y val="0.19928368614098302"/>
          <c:w val="0.50929644377508021"/>
          <c:h val="0.7260956965349886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Sexual Orientation</c:v>
                </c:pt>
              </c:strCache>
            </c:strRef>
          </c:tx>
          <c:spPr>
            <a:solidFill>
              <a:srgbClr val="CAACEA"/>
            </a:solidFill>
          </c:spPr>
          <c:dPt>
            <c:idx val="0"/>
            <c:bubble3D val="0"/>
            <c:spPr>
              <a:solidFill>
                <a:srgbClr val="702F8A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CAACEA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CAACEA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5608436166546541"/>
                  <c:y val="-0.1525543606790476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8963898377060056"/>
                      <c:h val="0.3167814130030832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1007751317603949E-3"/>
                  <c:y val="0.2265910863616132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Did not report only heterosexual 
</a:t>
                    </a:r>
                    <a:fld id="{7A10FEB2-F286-4348-928C-05D935A7C403}" type="PERCENTAGE">
                      <a:rPr lang="en-US"/>
                      <a:pPr/>
                      <a:t>[PERCENTAGE]</a:t>
                    </a:fld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1968055388133579"/>
                      <c:h val="0.62637765376914911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2"/>
                <c:pt idx="0">
                  <c:v>Heterosexual</c:v>
                </c:pt>
                <c:pt idx="1">
                  <c:v>Not heterosexual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248</c:v>
                </c:pt>
                <c:pt idx="1">
                  <c:v>73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55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320837612689717"/>
          <c:y val="3.7231406186237555E-2"/>
          <c:w val="0.51095229944083076"/>
          <c:h val="0.72470590120719658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2016 Other Small Campuses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I feel safe on this campus.</c:v>
                </c:pt>
                <c:pt idx="1">
                  <c:v>I feel like I am a part of this community.</c:v>
                </c:pt>
                <c:pt idx="2">
                  <c:v>I feel close to people on this campus.</c:v>
                </c:pt>
                <c:pt idx="3">
                  <c:v>I feel valued in the classroom/learning environment.</c:v>
                </c:pt>
                <c:pt idx="4">
                  <c:v>Faculty, staff, and administrators are genuinely concerned about the welfare of other students.</c:v>
                </c:pt>
                <c:pt idx="5">
                  <c:v>Faculty, staff, and administrators respect what students think.</c:v>
                </c:pt>
                <c:pt idx="6">
                  <c:v>Students are genuinely concerned about the welfare of other students. 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 formatCode="0.00%">
                  <c:v>0.80700000000000005</c:v>
                </c:pt>
                <c:pt idx="1">
                  <c:v>0.73</c:v>
                </c:pt>
                <c:pt idx="2" formatCode="0.00%">
                  <c:v>0.73899999999999999</c:v>
                </c:pt>
                <c:pt idx="3" formatCode="0.00%">
                  <c:v>0.83599999999999997</c:v>
                </c:pt>
                <c:pt idx="4" formatCode="0.00%">
                  <c:v>0.85699999999999998</c:v>
                </c:pt>
                <c:pt idx="5" formatCode="0.00%">
                  <c:v>0.82799999999999996</c:v>
                </c:pt>
                <c:pt idx="6" formatCode="0.00%">
                  <c:v>0.71899999999999997</c:v>
                </c:pt>
              </c:numCache>
            </c:numRef>
          </c:val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2017 Other Small Campuses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I feel safe on this campus.</c:v>
                </c:pt>
                <c:pt idx="1">
                  <c:v>I feel like I am a part of this community.</c:v>
                </c:pt>
                <c:pt idx="2">
                  <c:v>I feel close to people on this campus.</c:v>
                </c:pt>
                <c:pt idx="3">
                  <c:v>I feel valued in the classroom/learning environment.</c:v>
                </c:pt>
                <c:pt idx="4">
                  <c:v>Faculty, staff, and administrators are genuinely concerned about the welfare of other students.</c:v>
                </c:pt>
                <c:pt idx="5">
                  <c:v>Faculty, staff, and administrators respect what students think.</c:v>
                </c:pt>
                <c:pt idx="6">
                  <c:v>Students are genuinely concerned about the welfare of other students. 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 formatCode="0.00%">
                  <c:v>0.8</c:v>
                </c:pt>
                <c:pt idx="1">
                  <c:v>0.73</c:v>
                </c:pt>
                <c:pt idx="2" formatCode="0.00%">
                  <c:v>0.71</c:v>
                </c:pt>
                <c:pt idx="3" formatCode="0.00%">
                  <c:v>0.84</c:v>
                </c:pt>
                <c:pt idx="4" formatCode="0.00%">
                  <c:v>0.85</c:v>
                </c:pt>
                <c:pt idx="5" formatCode="0.00%">
                  <c:v>0.83</c:v>
                </c:pt>
                <c:pt idx="6" formatCode="0.00%">
                  <c:v>0.74</c:v>
                </c:pt>
              </c:numCache>
            </c:numRef>
          </c:val>
        </c:ser>
        <c:ser>
          <c:idx val="3"/>
          <c:order val="2"/>
          <c:tx>
            <c:strRef>
              <c:f>Sheet1!$E$1</c:f>
              <c:strCache>
                <c:ptCount val="1"/>
                <c:pt idx="0">
                  <c:v>2016 Whittier College</c:v>
                </c:pt>
              </c:strCache>
            </c:strRef>
          </c:tx>
          <c:spPr>
            <a:solidFill>
              <a:srgbClr val="CAACEA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I feel safe on this campus.</c:v>
                </c:pt>
                <c:pt idx="1">
                  <c:v>I feel like I am a part of this community.</c:v>
                </c:pt>
                <c:pt idx="2">
                  <c:v>I feel close to people on this campus.</c:v>
                </c:pt>
                <c:pt idx="3">
                  <c:v>I feel valued in the classroom/learning environment.</c:v>
                </c:pt>
                <c:pt idx="4">
                  <c:v>Faculty, staff, and administrators are genuinely concerned about the welfare of other students.</c:v>
                </c:pt>
                <c:pt idx="5">
                  <c:v>Faculty, staff, and administrators respect what students think.</c:v>
                </c:pt>
                <c:pt idx="6">
                  <c:v>Students are genuinely concerned about the welfare of other students. </c:v>
                </c:pt>
              </c:strCache>
            </c:strRef>
          </c:cat>
          <c:val>
            <c:numRef>
              <c:f>Sheet1!$E$2:$E$8</c:f>
              <c:numCache>
                <c:formatCode>0.00%</c:formatCode>
                <c:ptCount val="7"/>
                <c:pt idx="0" formatCode="0%">
                  <c:v>0.39</c:v>
                </c:pt>
                <c:pt idx="1">
                  <c:v>0.63300000000000001</c:v>
                </c:pt>
                <c:pt idx="2">
                  <c:v>0.64700000000000002</c:v>
                </c:pt>
                <c:pt idx="3">
                  <c:v>0.77900000000000003</c:v>
                </c:pt>
                <c:pt idx="4">
                  <c:v>0.56200000000000006</c:v>
                </c:pt>
                <c:pt idx="5">
                  <c:v>0.56200000000000006</c:v>
                </c:pt>
                <c:pt idx="6">
                  <c:v>0.78400000000000003</c:v>
                </c:pt>
              </c:numCache>
            </c:numRef>
          </c:val>
        </c:ser>
        <c:ser>
          <c:idx val="2"/>
          <c:order val="3"/>
          <c:tx>
            <c:strRef>
              <c:f>Sheet1!$D$1</c:f>
              <c:strCache>
                <c:ptCount val="1"/>
                <c:pt idx="0">
                  <c:v>2017 Whittier College</c:v>
                </c:pt>
              </c:strCache>
            </c:strRef>
          </c:tx>
          <c:spPr>
            <a:solidFill>
              <a:srgbClr val="702F8A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I feel safe on this campus.</c:v>
                </c:pt>
                <c:pt idx="1">
                  <c:v>I feel like I am a part of this community.</c:v>
                </c:pt>
                <c:pt idx="2">
                  <c:v>I feel close to people on this campus.</c:v>
                </c:pt>
                <c:pt idx="3">
                  <c:v>I feel valued in the classroom/learning environment.</c:v>
                </c:pt>
                <c:pt idx="4">
                  <c:v>Faculty, staff, and administrators are genuinely concerned about the welfare of other students.</c:v>
                </c:pt>
                <c:pt idx="5">
                  <c:v>Faculty, staff, and administrators respect what students think.</c:v>
                </c:pt>
                <c:pt idx="6">
                  <c:v>Students are genuinely concerned about the welfare of other students. </c:v>
                </c:pt>
              </c:strCache>
            </c:strRef>
          </c:cat>
          <c:val>
            <c:numRef>
              <c:f>Sheet1!$D$2:$D$8</c:f>
              <c:numCache>
                <c:formatCode>0.00%</c:formatCode>
                <c:ptCount val="7"/>
                <c:pt idx="0" formatCode="0%">
                  <c:v>0.72</c:v>
                </c:pt>
                <c:pt idx="1">
                  <c:v>0.67</c:v>
                </c:pt>
                <c:pt idx="2">
                  <c:v>0.71</c:v>
                </c:pt>
                <c:pt idx="3">
                  <c:v>0.82</c:v>
                </c:pt>
                <c:pt idx="4">
                  <c:v>0.81</c:v>
                </c:pt>
                <c:pt idx="5">
                  <c:v>0.84</c:v>
                </c:pt>
                <c:pt idx="6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17298296"/>
        <c:axId val="437289072"/>
      </c:barChart>
      <c:catAx>
        <c:axId val="21729829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437289072"/>
        <c:crosses val="autoZero"/>
        <c:auto val="1"/>
        <c:lblAlgn val="ctr"/>
        <c:lblOffset val="100"/>
        <c:noMultiLvlLbl val="0"/>
      </c:catAx>
      <c:valAx>
        <c:axId val="437289072"/>
        <c:scaling>
          <c:orientation val="minMax"/>
        </c:scaling>
        <c:delete val="0"/>
        <c:axPos val="b"/>
        <c:majorGridlines/>
        <c:numFmt formatCode="0%" sourceLinked="0"/>
        <c:majorTickMark val="none"/>
        <c:minorTickMark val="none"/>
        <c:tickLblPos val="nextTo"/>
        <c:crossAx val="2172982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1087213283122219"/>
          <c:y val="0.86034161634093909"/>
          <c:w val="0.81086442998972952"/>
          <c:h val="0.1256949641532267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096582188958551"/>
          <c:y val="3.3241888396249024E-2"/>
          <c:w val="0.49838591755724149"/>
          <c:h val="0.7441678570213317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2016 Other Small Campuses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Campus officials would take the report seriously.</c:v>
                </c:pt>
                <c:pt idx="1">
                  <c:v>Campus officials would support and protect the person making the report.</c:v>
                </c:pt>
                <c:pt idx="2">
                  <c:v>Students would support the person making the report.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 formatCode="0.00%">
                  <c:v>0.79900000000000004</c:v>
                </c:pt>
                <c:pt idx="1">
                  <c:v>0.74299999999999999</c:v>
                </c:pt>
                <c:pt idx="2" formatCode="0.00%">
                  <c:v>0.67500000000000004</c:v>
                </c:pt>
              </c:numCache>
            </c:numRef>
          </c:val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2017 Other Small Campuses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Campus officials would take the report seriously.</c:v>
                </c:pt>
                <c:pt idx="1">
                  <c:v>Campus officials would support and protect the person making the report.</c:v>
                </c:pt>
                <c:pt idx="2">
                  <c:v>Students would support the person making the report.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 formatCode="0.00%">
                  <c:v>0.77</c:v>
                </c:pt>
                <c:pt idx="1">
                  <c:v>0.72</c:v>
                </c:pt>
                <c:pt idx="2" formatCode="0.00%">
                  <c:v>0.69</c:v>
                </c:pt>
              </c:numCache>
            </c:numRef>
          </c:val>
        </c:ser>
        <c:ser>
          <c:idx val="3"/>
          <c:order val="2"/>
          <c:tx>
            <c:strRef>
              <c:f>Sheet1!$E$1</c:f>
              <c:strCache>
                <c:ptCount val="1"/>
                <c:pt idx="0">
                  <c:v>2016 Whittier College</c:v>
                </c:pt>
              </c:strCache>
            </c:strRef>
          </c:tx>
          <c:spPr>
            <a:solidFill>
              <a:srgbClr val="CAACEA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Campus officials would take the report seriously.</c:v>
                </c:pt>
                <c:pt idx="1">
                  <c:v>Campus officials would support and protect the person making the report.</c:v>
                </c:pt>
                <c:pt idx="2">
                  <c:v>Students would support the person making the report.</c:v>
                </c:pt>
              </c:strCache>
            </c:strRef>
          </c:cat>
          <c:val>
            <c:numRef>
              <c:f>Sheet1!$E$2:$E$4</c:f>
              <c:numCache>
                <c:formatCode>0.00%</c:formatCode>
                <c:ptCount val="3"/>
                <c:pt idx="0" formatCode="0%">
                  <c:v>0.53300000000000003</c:v>
                </c:pt>
                <c:pt idx="1">
                  <c:v>0.49</c:v>
                </c:pt>
                <c:pt idx="2">
                  <c:v>0.73799999999999999</c:v>
                </c:pt>
              </c:numCache>
            </c:numRef>
          </c:val>
        </c:ser>
        <c:ser>
          <c:idx val="2"/>
          <c:order val="3"/>
          <c:tx>
            <c:strRef>
              <c:f>Sheet1!$D$1</c:f>
              <c:strCache>
                <c:ptCount val="1"/>
                <c:pt idx="0">
                  <c:v>2017 Whittier College2</c:v>
                </c:pt>
              </c:strCache>
            </c:strRef>
          </c:tx>
          <c:spPr>
            <a:solidFill>
              <a:srgbClr val="702F8A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Campus officials would take the report seriously.</c:v>
                </c:pt>
                <c:pt idx="1">
                  <c:v>Campus officials would support and protect the person making the report.</c:v>
                </c:pt>
                <c:pt idx="2">
                  <c:v>Students would support the person making the report.</c:v>
                </c:pt>
              </c:strCache>
            </c:strRef>
          </c:cat>
          <c:val>
            <c:numRef>
              <c:f>Sheet1!$D$2:$D$4</c:f>
              <c:numCache>
                <c:formatCode>0.00%</c:formatCode>
                <c:ptCount val="3"/>
                <c:pt idx="0" formatCode="0%">
                  <c:v>0.72</c:v>
                </c:pt>
                <c:pt idx="1">
                  <c:v>0.69</c:v>
                </c:pt>
                <c:pt idx="2">
                  <c:v>0.69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437289856"/>
        <c:axId val="437290248"/>
      </c:barChart>
      <c:catAx>
        <c:axId val="43728985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437290248"/>
        <c:crosses val="autoZero"/>
        <c:auto val="1"/>
        <c:lblAlgn val="ctr"/>
        <c:lblOffset val="100"/>
        <c:noMultiLvlLbl val="0"/>
      </c:catAx>
      <c:valAx>
        <c:axId val="437290248"/>
        <c:scaling>
          <c:orientation val="minMax"/>
        </c:scaling>
        <c:delete val="0"/>
        <c:axPos val="b"/>
        <c:majorGridlines/>
        <c:numFmt formatCode="0%" sourceLinked="0"/>
        <c:majorTickMark val="none"/>
        <c:minorTickMark val="none"/>
        <c:tickLblPos val="nextTo"/>
        <c:spPr>
          <a:ln w="6350">
            <a:noFill/>
          </a:ln>
        </c:spPr>
        <c:crossAx val="437289856"/>
        <c:crosses val="autoZero"/>
        <c:crossBetween val="between"/>
      </c:valAx>
    </c:plotArea>
    <c:legend>
      <c:legendPos val="b"/>
      <c:layout/>
      <c:overlay val="0"/>
      <c:spPr>
        <a:noFill/>
        <a:ln>
          <a:solidFill>
            <a:srgbClr val="702F8A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2016 Other Small Campuses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</c:dPt>
          <c:cat>
            <c:strRef>
              <c:f>Sheet1!$A$2:$A$4</c:f>
              <c:strCache>
                <c:ptCount val="3"/>
                <c:pt idx="0">
                  <c:v>How to recognize sexual assault.</c:v>
                </c:pt>
                <c:pt idx="1">
                  <c:v>How to report a sexual assault.</c:v>
                </c:pt>
                <c:pt idx="2">
                  <c:v>How to prevent sexual assault.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>
                  <c:v>0.82399999999999995</c:v>
                </c:pt>
                <c:pt idx="1">
                  <c:v>0.68200000000000005</c:v>
                </c:pt>
                <c:pt idx="2" formatCode="0%">
                  <c:v>0.77</c:v>
                </c:pt>
              </c:numCache>
            </c:numRef>
          </c:val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2017 Other Small Campuses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How to recognize sexual assault.</c:v>
                </c:pt>
                <c:pt idx="1">
                  <c:v>How to report a sexual assault.</c:v>
                </c:pt>
                <c:pt idx="2">
                  <c:v>How to prevent sexual assault.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0.84</c:v>
                </c:pt>
                <c:pt idx="1">
                  <c:v>0.7</c:v>
                </c:pt>
                <c:pt idx="2" formatCode="0%">
                  <c:v>0.79</c:v>
                </c:pt>
              </c:numCache>
            </c:numRef>
          </c:val>
        </c:ser>
        <c:ser>
          <c:idx val="3"/>
          <c:order val="2"/>
          <c:tx>
            <c:strRef>
              <c:f>Sheet1!$E$1</c:f>
              <c:strCache>
                <c:ptCount val="1"/>
                <c:pt idx="0">
                  <c:v>2016 Whittier College</c:v>
                </c:pt>
              </c:strCache>
            </c:strRef>
          </c:tx>
          <c:spPr>
            <a:solidFill>
              <a:srgbClr val="CAACEA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How to recognize sexual assault.</c:v>
                </c:pt>
                <c:pt idx="1">
                  <c:v>How to report a sexual assault.</c:v>
                </c:pt>
                <c:pt idx="2">
                  <c:v>How to prevent sexual assault.</c:v>
                </c:pt>
              </c:strCache>
            </c:strRef>
          </c:cat>
          <c:val>
            <c:numRef>
              <c:f>Sheet1!$E$2:$E$4</c:f>
              <c:numCache>
                <c:formatCode>0.00%</c:formatCode>
                <c:ptCount val="3"/>
                <c:pt idx="0">
                  <c:v>0.81499999999999995</c:v>
                </c:pt>
                <c:pt idx="1">
                  <c:v>0.625</c:v>
                </c:pt>
                <c:pt idx="2">
                  <c:v>0.73399999999999999</c:v>
                </c:pt>
              </c:numCache>
            </c:numRef>
          </c:val>
        </c:ser>
        <c:ser>
          <c:idx val="2"/>
          <c:order val="3"/>
          <c:tx>
            <c:strRef>
              <c:f>Sheet1!$D$1</c:f>
              <c:strCache>
                <c:ptCount val="1"/>
                <c:pt idx="0">
                  <c:v>2017 Whittier College</c:v>
                </c:pt>
              </c:strCache>
            </c:strRef>
          </c:tx>
          <c:spPr>
            <a:solidFill>
              <a:srgbClr val="702F8A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How to recognize sexual assault.</c:v>
                </c:pt>
                <c:pt idx="1">
                  <c:v>How to report a sexual assault.</c:v>
                </c:pt>
                <c:pt idx="2">
                  <c:v>How to prevent sexual assault.</c:v>
                </c:pt>
              </c:strCache>
            </c:strRef>
          </c:cat>
          <c:val>
            <c:numRef>
              <c:f>Sheet1!$D$2:$D$4</c:f>
              <c:numCache>
                <c:formatCode>0.00%</c:formatCode>
                <c:ptCount val="3"/>
                <c:pt idx="0">
                  <c:v>0.88</c:v>
                </c:pt>
                <c:pt idx="1">
                  <c:v>0.75</c:v>
                </c:pt>
                <c:pt idx="2">
                  <c:v>0.81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37291032"/>
        <c:axId val="437291424"/>
      </c:barChart>
      <c:catAx>
        <c:axId val="437291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291424"/>
        <c:crosses val="autoZero"/>
        <c:auto val="1"/>
        <c:lblAlgn val="ctr"/>
        <c:lblOffset val="100"/>
        <c:noMultiLvlLbl val="0"/>
      </c:catAx>
      <c:valAx>
        <c:axId val="437291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291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solidFill>
            <a:schemeClr val="accent4">
              <a:lumMod val="75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0.73875</cdr:x>
      <cdr:y>0.346</cdr:y>
    </cdr:from>
    <cdr:to>
      <cdr:x>1</cdr:x>
      <cdr:y>0.39782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49877" y="1686791"/>
          <a:ext cx="2033336" cy="2526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0.53591</cdr:x>
      <cdr:y>0.04085</cdr:y>
    </cdr:from>
    <cdr:to>
      <cdr:x>0.65618</cdr:x>
      <cdr:y>0.17343</cdr:y>
    </cdr:to>
    <cdr:sp macro="" textlink="">
      <cdr:nvSpPr>
        <cdr:cNvPr id="3" name="TextBox 13"/>
        <cdr:cNvSpPr txBox="1"/>
      </cdr:nvSpPr>
      <cdr:spPr>
        <a:xfrm xmlns:a="http://schemas.openxmlformats.org/drawingml/2006/main">
          <a:off x="5984670" y="199157"/>
          <a:ext cx="1343121" cy="64633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b="1" dirty="0" smtClean="0"/>
            <a:t>Often/Very Often 10%</a:t>
          </a:r>
          <a:endParaRPr lang="en-US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0.73875</cdr:x>
      <cdr:y>0.346</cdr:y>
    </cdr:from>
    <cdr:to>
      <cdr:x>1</cdr:x>
      <cdr:y>0.39782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49877" y="1686791"/>
          <a:ext cx="2033336" cy="2526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E62536D-0194-4B7B-ABBA-66533F42795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5FD8299-FF43-4F03-B8B0-97D7CCDC2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078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10F-C39C-410E-A9C5-C8C6D2CB1DA2}" type="datetimeFigureOut">
              <a:rPr lang="en-US" smtClean="0"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F250-85CF-4D6B-A92E-F3B78A7F6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52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10F-C39C-410E-A9C5-C8C6D2CB1DA2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F250-85CF-4D6B-A92E-F3B78A7F6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752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10F-C39C-410E-A9C5-C8C6D2CB1DA2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F250-85CF-4D6B-A92E-F3B78A7F6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57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10F-C39C-410E-A9C5-C8C6D2CB1D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F250-85CF-4D6B-A92E-F3B78A7F6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618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10F-C39C-410E-A9C5-C8C6D2CB1D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F250-85CF-4D6B-A92E-F3B78A7F6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498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10F-C39C-410E-A9C5-C8C6D2CB1D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F250-85CF-4D6B-A92E-F3B78A7F6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804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10F-C39C-410E-A9C5-C8C6D2CB1D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F250-85CF-4D6B-A92E-F3B78A7F6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655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10F-C39C-410E-A9C5-C8C6D2CB1D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F250-85CF-4D6B-A92E-F3B78A7F6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398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10F-C39C-410E-A9C5-C8C6D2CB1D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F250-85CF-4D6B-A92E-F3B78A7F6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7529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10F-C39C-410E-A9C5-C8C6D2CB1D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F250-85CF-4D6B-A92E-F3B78A7F6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4623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10F-C39C-410E-A9C5-C8C6D2CB1D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F250-85CF-4D6B-A92E-F3B78A7F6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54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10F-C39C-410E-A9C5-C8C6D2CB1DA2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F250-85CF-4D6B-A92E-F3B78A7F6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607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10F-C39C-410E-A9C5-C8C6D2CB1D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F250-85CF-4D6B-A92E-F3B78A7F6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6726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10F-C39C-410E-A9C5-C8C6D2CB1D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F250-85CF-4D6B-A92E-F3B78A7F6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024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10F-C39C-410E-A9C5-C8C6D2CB1DA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F250-85CF-4D6B-A92E-F3B78A7F6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287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10F-C39C-410E-A9C5-C8C6D2CB1DA2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F250-85CF-4D6B-A92E-F3B78A7F6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592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10F-C39C-410E-A9C5-C8C6D2CB1DA2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F250-85CF-4D6B-A92E-F3B78A7F6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04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10F-C39C-410E-A9C5-C8C6D2CB1DA2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F250-85CF-4D6B-A92E-F3B78A7F6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8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10F-C39C-410E-A9C5-C8C6D2CB1DA2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F250-85CF-4D6B-A92E-F3B78A7F6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016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10F-C39C-410E-A9C5-C8C6D2CB1DA2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F250-85CF-4D6B-A92E-F3B78A7F6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08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10F-C39C-410E-A9C5-C8C6D2CB1DA2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F250-85CF-4D6B-A92E-F3B78A7F6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28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10F-C39C-410E-A9C5-C8C6D2CB1DA2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CF250-85CF-4D6B-A92E-F3B78A7F6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188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CF250-85CF-4D6B-A92E-F3B78A7F6FB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5890846"/>
            <a:ext cx="2743200" cy="967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2" descr="http://www.whittier.edu/sites/default/files/media/news/wc1.gif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45" r="28539"/>
          <a:stretch/>
        </p:blipFill>
        <p:spPr bwMode="auto">
          <a:xfrm>
            <a:off x="17585" y="5554176"/>
            <a:ext cx="1969477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69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702F8A"/>
          </a:solidFill>
          <a:latin typeface="Rockwell" panose="020606030202050204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CF250-85CF-4D6B-A92E-F3B78A7F6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5890846"/>
            <a:ext cx="2743200" cy="967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9" name="Picture 2" descr="http://www.whittier.edu/sites/default/files/media/news/wc1.gif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45" r="28539"/>
          <a:stretch/>
        </p:blipFill>
        <p:spPr bwMode="auto">
          <a:xfrm>
            <a:off x="17585" y="5554176"/>
            <a:ext cx="1969477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7592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702F8A"/>
          </a:solidFill>
          <a:latin typeface="Rockwell" panose="020606030202050204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ittier.edu/SMAP" TargetMode="External"/><Relationship Id="rId2" Type="http://schemas.openxmlformats.org/officeDocument/2006/relationships/hyperlink" Target="http://www.whittier.edu/XXX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hittier.edu/studentlife/titleix" TargetMode="External"/><Relationship Id="rId4" Type="http://schemas.openxmlformats.org/officeDocument/2006/relationships/hyperlink" Target="http://www.whittier.edu/studentlife/victimsuppor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414" y="36369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2200" dirty="0" smtClean="0"/>
              <a:t>Higher Education Data Sharing Consortium (HEDS)</a:t>
            </a:r>
            <a:br>
              <a:rPr lang="en-US" sz="2200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4900" dirty="0" smtClean="0"/>
              <a:t>Whittier College </a:t>
            </a:r>
            <a:br>
              <a:rPr lang="en-US" sz="4900" dirty="0" smtClean="0"/>
            </a:br>
            <a:r>
              <a:rPr lang="en-US" sz="4900" dirty="0"/>
              <a:t>Sexual Assault </a:t>
            </a:r>
            <a:r>
              <a:rPr lang="en-US" sz="4900" dirty="0" smtClean="0"/>
              <a:t>Campus </a:t>
            </a:r>
            <a:r>
              <a:rPr lang="en-US" sz="4900" dirty="0"/>
              <a:t>Climate </a:t>
            </a:r>
            <a:r>
              <a:rPr lang="en-US" sz="4900" dirty="0" smtClean="0"/>
              <a:t>Survey </a:t>
            </a:r>
            <a:br>
              <a:rPr lang="en-US" sz="4900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Prepared </a:t>
            </a:r>
            <a:r>
              <a:rPr lang="en-US" sz="2200" dirty="0"/>
              <a:t>by the Title IX Committee </a:t>
            </a:r>
            <a:br>
              <a:rPr lang="en-US" sz="2200" dirty="0"/>
            </a:br>
            <a:r>
              <a:rPr lang="en-US" sz="2200" dirty="0"/>
              <a:t>and the Office of Institutional Research &amp; Assessment</a:t>
            </a:r>
            <a:br>
              <a:rPr lang="en-US" sz="2200" dirty="0"/>
            </a:br>
            <a:r>
              <a:rPr lang="en-US" sz="2200" dirty="0"/>
              <a:t>November </a:t>
            </a:r>
            <a:r>
              <a:rPr lang="en-US" sz="2200" dirty="0" smtClean="0"/>
              <a:t>2017</a:t>
            </a:r>
            <a:r>
              <a:rPr lang="en-US" sz="4800" dirty="0"/>
              <a:t/>
            </a:r>
            <a:br>
              <a:rPr lang="en-US" sz="4800" dirty="0"/>
            </a:br>
            <a:endParaRPr lang="en-US" sz="4900" dirty="0"/>
          </a:p>
        </p:txBody>
      </p:sp>
    </p:spTree>
    <p:extLst>
      <p:ext uri="{BB962C8B-B14F-4D97-AF65-F5344CB8AC3E}">
        <p14:creationId xmlns:p14="http://schemas.microsoft.com/office/powerpoint/2010/main" val="34827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872" y="194873"/>
            <a:ext cx="11887200" cy="1349114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Rates of Unwanted Verbal Behaviors (Sexual Comments/Advances, etc.)</a:t>
            </a:r>
            <a:r>
              <a:rPr lang="en-US" sz="3600" dirty="0" smtClean="0">
                <a:solidFill>
                  <a:schemeClr val="tx1"/>
                </a:solidFill>
              </a:rPr>
              <a:t/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Since </a:t>
            </a:r>
            <a:r>
              <a:rPr lang="en-US" sz="1800" dirty="0">
                <a:solidFill>
                  <a:schemeClr val="tx1"/>
                </a:solidFill>
              </a:rPr>
              <a:t>starting </a:t>
            </a:r>
            <a:r>
              <a:rPr lang="en-US" sz="1800" dirty="0" smtClean="0">
                <a:solidFill>
                  <a:schemeClr val="tx1"/>
                </a:solidFill>
              </a:rPr>
              <a:t>College, considering incidents that happened on </a:t>
            </a:r>
            <a:r>
              <a:rPr lang="en-US" sz="1800" dirty="0">
                <a:solidFill>
                  <a:schemeClr val="tx1"/>
                </a:solidFill>
              </a:rPr>
              <a:t>campus, at an </a:t>
            </a:r>
            <a:r>
              <a:rPr lang="en-US" sz="1800" dirty="0" smtClean="0">
                <a:solidFill>
                  <a:schemeClr val="tx1"/>
                </a:solidFill>
              </a:rPr>
              <a:t>event/program </a:t>
            </a:r>
            <a:r>
              <a:rPr lang="en-US" sz="1800" dirty="0">
                <a:solidFill>
                  <a:schemeClr val="tx1"/>
                </a:solidFill>
              </a:rPr>
              <a:t>connected with the College, or at a social activity or party near </a:t>
            </a:r>
            <a:r>
              <a:rPr lang="en-US" sz="1800" dirty="0" smtClean="0">
                <a:solidFill>
                  <a:schemeClr val="tx1"/>
                </a:solidFill>
              </a:rPr>
              <a:t>campus</a:t>
            </a:r>
            <a:r>
              <a:rPr lang="en-US" sz="1300" dirty="0" smtClean="0">
                <a:solidFill>
                  <a:schemeClr val="tx1"/>
                </a:solidFill>
              </a:rPr>
              <a:t>.</a:t>
            </a:r>
            <a:endParaRPr lang="en-US" sz="1300" dirty="0">
              <a:solidFill>
                <a:schemeClr val="tx1"/>
              </a:solidFill>
            </a:endParaRPr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300369650"/>
              </p:ext>
            </p:extLst>
          </p:nvPr>
        </p:nvGraphicFramePr>
        <p:xfrm>
          <a:off x="194872" y="1381261"/>
          <a:ext cx="11887199" cy="4875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514071" y="2248321"/>
            <a:ext cx="132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Sometimes 21%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827363" y="2236721"/>
            <a:ext cx="1246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Sometimes 19%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073955" y="1577775"/>
            <a:ext cx="1343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Often/Very Often 10%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574965" y="1529649"/>
            <a:ext cx="1386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Often/Very Often 8%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160099" y="2295519"/>
            <a:ext cx="12569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Sometimes 22%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107864" y="2248320"/>
            <a:ext cx="1250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Sometimes 21%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040128" y="1528813"/>
            <a:ext cx="1386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Often/Very Often 8.7%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2082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540235212"/>
              </p:ext>
            </p:extLst>
          </p:nvPr>
        </p:nvGraphicFramePr>
        <p:xfrm>
          <a:off x="1607128" y="1000853"/>
          <a:ext cx="8672946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872" y="0"/>
            <a:ext cx="11887200" cy="1349114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Rates of Unwanted Brief Physical Contact (Groping/Rubbing, etc.)</a:t>
            </a:r>
            <a:r>
              <a:rPr lang="en-US" sz="3600" dirty="0" smtClean="0">
                <a:solidFill>
                  <a:schemeClr val="tx1"/>
                </a:solidFill>
              </a:rPr>
              <a:t/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Since </a:t>
            </a:r>
            <a:r>
              <a:rPr lang="en-US" sz="1800" dirty="0">
                <a:solidFill>
                  <a:schemeClr val="tx1"/>
                </a:solidFill>
              </a:rPr>
              <a:t>starting </a:t>
            </a:r>
            <a:r>
              <a:rPr lang="en-US" sz="1800" dirty="0" smtClean="0">
                <a:solidFill>
                  <a:schemeClr val="tx1"/>
                </a:solidFill>
              </a:rPr>
              <a:t>College, considering incidents that happened on </a:t>
            </a:r>
            <a:r>
              <a:rPr lang="en-US" sz="1800" dirty="0">
                <a:solidFill>
                  <a:schemeClr val="tx1"/>
                </a:solidFill>
              </a:rPr>
              <a:t>campus, at an </a:t>
            </a:r>
            <a:r>
              <a:rPr lang="en-US" sz="1800" dirty="0" smtClean="0">
                <a:solidFill>
                  <a:schemeClr val="tx1"/>
                </a:solidFill>
              </a:rPr>
              <a:t>event/program </a:t>
            </a:r>
            <a:r>
              <a:rPr lang="en-US" sz="1800" dirty="0">
                <a:solidFill>
                  <a:schemeClr val="tx1"/>
                </a:solidFill>
              </a:rPr>
              <a:t>connected with the College, or at a social activity or party near </a:t>
            </a:r>
            <a:r>
              <a:rPr lang="en-US" sz="1800" dirty="0" smtClean="0">
                <a:solidFill>
                  <a:schemeClr val="tx1"/>
                </a:solidFill>
              </a:rPr>
              <a:t>campus</a:t>
            </a:r>
            <a:r>
              <a:rPr lang="en-US" sz="1300" dirty="0" smtClean="0">
                <a:solidFill>
                  <a:schemeClr val="tx1"/>
                </a:solidFill>
              </a:rPr>
              <a:t>.</a:t>
            </a:r>
            <a:endParaRPr lang="en-US" sz="13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15341" y="2089177"/>
            <a:ext cx="1238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Sometimes </a:t>
            </a:r>
          </a:p>
          <a:p>
            <a:r>
              <a:rPr lang="en-US" b="1" dirty="0" smtClean="0"/>
              <a:t>9%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030326" y="2210056"/>
            <a:ext cx="1304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Sometimes </a:t>
            </a:r>
          </a:p>
          <a:p>
            <a:r>
              <a:rPr lang="en-US" b="1" dirty="0" smtClean="0"/>
              <a:t>10%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030326" y="1442846"/>
            <a:ext cx="1442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Often/Very Often 7%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496615" y="1442846"/>
            <a:ext cx="1413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Often/Very Often 5%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496615" y="2101464"/>
            <a:ext cx="1413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Sometimes </a:t>
            </a:r>
          </a:p>
          <a:p>
            <a:pPr algn="ctr"/>
            <a:r>
              <a:rPr lang="en-US" b="1" dirty="0" smtClean="0"/>
              <a:t>13%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418795" y="4196570"/>
            <a:ext cx="1569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Never/Rarely 82%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910519" y="4207003"/>
            <a:ext cx="1569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Never/Rarely 85%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460781" y="4196569"/>
            <a:ext cx="1569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Never/Rarely 87%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227970" y="4207708"/>
            <a:ext cx="1569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Never/Rarely 83%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353865" y="2052943"/>
            <a:ext cx="1304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Sometimes </a:t>
            </a:r>
          </a:p>
          <a:p>
            <a:r>
              <a:rPr lang="en-US" b="1" dirty="0" smtClean="0"/>
              <a:t>10%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115341" y="1406612"/>
            <a:ext cx="1413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Often/Very Often 6%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538601" y="1383708"/>
            <a:ext cx="1413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Often/Very Often 4%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1695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872" y="194872"/>
            <a:ext cx="11887200" cy="1569131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Rates of Students Experiencing an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Attempted </a:t>
            </a:r>
            <a:r>
              <a:rPr lang="en-US" sz="3200" dirty="0" smtClean="0">
                <a:solidFill>
                  <a:schemeClr val="tx1"/>
                </a:solidFill>
              </a:rPr>
              <a:t>Sexual </a:t>
            </a:r>
            <a:r>
              <a:rPr lang="en-US" sz="3200" dirty="0">
                <a:solidFill>
                  <a:schemeClr val="tx1"/>
                </a:solidFill>
              </a:rPr>
              <a:t>Assault </a:t>
            </a: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Since starting at Whittier College, have you been sexually assaulted while you were (a) on campus; (b) off campus at an event or program connected with Whittier College, including study abroad and internships; or (c) at a social activity or party near campus such as at an apartment, restaurant, or bar?</a:t>
            </a:r>
            <a:r>
              <a:rPr lang="en-US" sz="1100" dirty="0" smtClean="0">
                <a:solidFill>
                  <a:schemeClr val="tx1"/>
                </a:solidFill>
              </a:rPr>
              <a:t>.</a:t>
            </a:r>
            <a:endParaRPr lang="en-US" sz="900" dirty="0">
              <a:solidFill>
                <a:schemeClr val="tx1"/>
              </a:solidFill>
            </a:endParaRPr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3108183642"/>
              </p:ext>
            </p:extLst>
          </p:nvPr>
        </p:nvGraphicFramePr>
        <p:xfrm>
          <a:off x="1482436" y="1932512"/>
          <a:ext cx="9822873" cy="4479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52477" y="5449753"/>
            <a:ext cx="1110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Yes 10%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517275" y="5483965"/>
            <a:ext cx="943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Yes 9%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230400" y="2201754"/>
            <a:ext cx="1670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Not Sure 5%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452477" y="2188575"/>
            <a:ext cx="1361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Not Sure 4%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577842" y="3517226"/>
            <a:ext cx="1110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No 87%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525371" y="5415812"/>
            <a:ext cx="943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Yes 11%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9426775" y="5483965"/>
            <a:ext cx="943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Yes 10%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517275" y="3529252"/>
            <a:ext cx="1110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No 87%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358026" y="3529252"/>
            <a:ext cx="1110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No 84%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9426775" y="3517226"/>
            <a:ext cx="1110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No 83%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391911" y="2201754"/>
            <a:ext cx="1361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Not Sure 4%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9126661" y="2201754"/>
            <a:ext cx="1411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Not Sure 7%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601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660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There is no distinction between urban, suburban, and rural college</a:t>
            </a:r>
          </a:p>
          <a:p>
            <a:r>
              <a:rPr lang="en-US" dirty="0" smtClean="0"/>
              <a:t>“Small Colleges” are defined as less than 8,000 students </a:t>
            </a:r>
          </a:p>
          <a:p>
            <a:r>
              <a:rPr lang="en-US" dirty="0" smtClean="0"/>
              <a:t>Whittier College has a large commuter student population compared to other small, private institutions</a:t>
            </a:r>
          </a:p>
          <a:p>
            <a:r>
              <a:rPr lang="en-US" dirty="0" smtClean="0"/>
              <a:t>Men are underrepresented in survey sample</a:t>
            </a:r>
          </a:p>
          <a:p>
            <a:r>
              <a:rPr lang="en-US" dirty="0" smtClean="0"/>
              <a:t>Survey did not include questions about violence other than sexual violence that could also impact student perception of safety</a:t>
            </a:r>
          </a:p>
          <a:p>
            <a:r>
              <a:rPr lang="en-US" dirty="0" smtClean="0"/>
              <a:t>Staff, faculty, administrators, and campus officials are all evaluated in this survey but the terms are undefined and sometimes undistinguished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85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3733"/>
            <a:ext cx="10515600" cy="523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After receiving the results in Fall 2017, </a:t>
            </a:r>
            <a:r>
              <a:rPr lang="en-US" dirty="0" smtClean="0"/>
              <a:t>the </a:t>
            </a:r>
            <a:r>
              <a:rPr lang="en-US" dirty="0" smtClean="0"/>
              <a:t>Office of Institutional Research &amp; Assessment, and Title IX Committee met to discuss the results and devise a plan, including: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Meet with various groups to discuss the results, including Senior Staff, Faculty Executive Committee, ASWC, and other Student Groups. Possibly repeat </a:t>
            </a:r>
            <a:r>
              <a:rPr lang="en-US" dirty="0"/>
              <a:t>the survey in Spring </a:t>
            </a:r>
            <a:r>
              <a:rPr lang="en-US" dirty="0" smtClean="0"/>
              <a:t>2019 </a:t>
            </a:r>
            <a:r>
              <a:rPr lang="en-US" dirty="0"/>
              <a:t>to assess trends</a:t>
            </a:r>
            <a:r>
              <a:rPr lang="en-US" dirty="0" smtClean="0"/>
              <a:t>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Develop a plan to address key areas of concern in Fall 2017.</a:t>
            </a:r>
          </a:p>
        </p:txBody>
      </p:sp>
    </p:spTree>
    <p:extLst>
      <p:ext uri="{BB962C8B-B14F-4D97-AF65-F5344CB8AC3E}">
        <p14:creationId xmlns:p14="http://schemas.microsoft.com/office/powerpoint/2010/main" val="151442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full results of the survey, visit </a:t>
            </a:r>
            <a:r>
              <a:rPr lang="en-US" dirty="0" smtClean="0">
                <a:hlinkClick r:id="rId2"/>
              </a:rPr>
              <a:t>www.whittier.edu/XXXX</a:t>
            </a:r>
            <a:endParaRPr lang="en-US" dirty="0" smtClean="0"/>
          </a:p>
          <a:p>
            <a:r>
              <a:rPr lang="en-US" dirty="0" smtClean="0"/>
              <a:t>For the Whittier College’s Sexual Misconduct Policy and Student Affairs Procedures, visit </a:t>
            </a:r>
            <a:r>
              <a:rPr lang="en-US" dirty="0" smtClean="0">
                <a:hlinkClick r:id="rId3"/>
              </a:rPr>
              <a:t>www.whittier.edu/SMAP</a:t>
            </a:r>
            <a:endParaRPr lang="en-US" dirty="0" smtClean="0"/>
          </a:p>
          <a:p>
            <a:r>
              <a:rPr lang="en-US" dirty="0" smtClean="0"/>
              <a:t>For resources for victims/survivors, visit </a:t>
            </a:r>
            <a:r>
              <a:rPr lang="en-US" dirty="0" smtClean="0">
                <a:hlinkClick r:id="rId4"/>
              </a:rPr>
              <a:t>www.whittier.edu/studentlife/victimsupport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For information about the Title IX Committee</a:t>
            </a:r>
            <a:r>
              <a:rPr lang="en-US" dirty="0"/>
              <a:t>, visit </a:t>
            </a:r>
            <a:r>
              <a:rPr lang="en-US" dirty="0" smtClean="0">
                <a:hlinkClick r:id="rId5"/>
              </a:rPr>
              <a:t>www.whittier.edu/studentlife/titleix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329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9240"/>
            <a:ext cx="10515600" cy="450278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All Whittier College students were sent four invitation emails by various student leaders, administrators, and faculty members from February 6 to March 20 of 2017.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Participation was voluntary and anonymous. HEDS did not allow incentives for participation or adjustment of the survey questions.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Students were provided with supportive resources and options </a:t>
            </a:r>
            <a:r>
              <a:rPr lang="en-US" dirty="0"/>
              <a:t>for reporting sexual </a:t>
            </a:r>
            <a:r>
              <a:rPr lang="en-US" dirty="0" smtClean="0"/>
              <a:t>assault to the College and police in their invitation to participate, as well as after taking the survey.</a:t>
            </a:r>
          </a:p>
        </p:txBody>
      </p:sp>
    </p:spTree>
    <p:extLst>
      <p:ext uri="{BB962C8B-B14F-4D97-AF65-F5344CB8AC3E}">
        <p14:creationId xmlns:p14="http://schemas.microsoft.com/office/powerpoint/2010/main" val="324707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2017 Survey Demographics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537" y="1510644"/>
            <a:ext cx="10515600" cy="51416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 smtClean="0"/>
              <a:t>Total WC students emailed: 1,523</a:t>
            </a:r>
            <a:br>
              <a:rPr lang="en-US" sz="2000" dirty="0" smtClean="0"/>
            </a:br>
            <a:r>
              <a:rPr lang="en-US" sz="2000" dirty="0" smtClean="0"/>
              <a:t>WC Response Rate: 13% (200)  |  Small Institution Response Rate: 23%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2000" dirty="0" smtClean="0"/>
              <a:t>Class Standing:</a:t>
            </a:r>
            <a:br>
              <a:rPr lang="en-US" sz="2000" dirty="0" smtClean="0"/>
            </a:br>
            <a:r>
              <a:rPr lang="en-US" sz="2000" dirty="0" smtClean="0"/>
              <a:t>Freshman/First Year: 28%  |  Sophomore</a:t>
            </a:r>
            <a:r>
              <a:rPr lang="en-US" sz="2000" dirty="0"/>
              <a:t>: </a:t>
            </a:r>
            <a:r>
              <a:rPr lang="en-US" sz="2000" dirty="0" smtClean="0"/>
              <a:t>28%  |  Junior: 18%  |  Senior: 27%</a:t>
            </a:r>
          </a:p>
          <a:p>
            <a:pPr marL="0" indent="0" algn="ctr">
              <a:buNone/>
            </a:pPr>
            <a:r>
              <a:rPr lang="en-US" sz="2000" dirty="0" smtClean="0"/>
              <a:t>Residence: </a:t>
            </a:r>
            <a:br>
              <a:rPr lang="en-US" sz="2000" dirty="0" smtClean="0"/>
            </a:br>
            <a:r>
              <a:rPr lang="en-US" sz="2000" dirty="0" smtClean="0"/>
              <a:t>50% on campus | 50% off campus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751274063"/>
              </p:ext>
            </p:extLst>
          </p:nvPr>
        </p:nvGraphicFramePr>
        <p:xfrm>
          <a:off x="107253" y="2251036"/>
          <a:ext cx="3886200" cy="2929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609984755"/>
              </p:ext>
            </p:extLst>
          </p:nvPr>
        </p:nvGraphicFramePr>
        <p:xfrm>
          <a:off x="3083669" y="2280219"/>
          <a:ext cx="4953478" cy="254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866945884"/>
              </p:ext>
            </p:extLst>
          </p:nvPr>
        </p:nvGraphicFramePr>
        <p:xfrm>
          <a:off x="7731368" y="2280219"/>
          <a:ext cx="3998546" cy="2723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4194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2016 Survey Demographics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537" y="1510644"/>
            <a:ext cx="10515600" cy="51416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 smtClean="0"/>
              <a:t>Total WC students emailed: 1,613</a:t>
            </a:r>
            <a:br>
              <a:rPr lang="en-US" sz="2000" dirty="0" smtClean="0"/>
            </a:br>
            <a:r>
              <a:rPr lang="en-US" sz="2000" dirty="0" smtClean="0"/>
              <a:t>WC Response Rate: 20% (323)  |  National Response Rate: 21%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2000" dirty="0" smtClean="0"/>
              <a:t>Class Standing:</a:t>
            </a:r>
            <a:br>
              <a:rPr lang="en-US" sz="2000" dirty="0" smtClean="0"/>
            </a:br>
            <a:r>
              <a:rPr lang="en-US" sz="2000" dirty="0" smtClean="0"/>
              <a:t>Freshman/First Year: 26%  |  Sophomore</a:t>
            </a:r>
            <a:r>
              <a:rPr lang="en-US" sz="2000" dirty="0"/>
              <a:t>: </a:t>
            </a:r>
            <a:r>
              <a:rPr lang="en-US" sz="2000" dirty="0" smtClean="0"/>
              <a:t>15%  |  Junior: 31%  |  Senior: 27%</a:t>
            </a:r>
          </a:p>
          <a:p>
            <a:pPr marL="0" indent="0" algn="ctr">
              <a:buNone/>
            </a:pPr>
            <a:r>
              <a:rPr lang="en-US" sz="2000" dirty="0" smtClean="0"/>
              <a:t>Residence: </a:t>
            </a:r>
            <a:br>
              <a:rPr lang="en-US" sz="2000" dirty="0" smtClean="0"/>
            </a:br>
            <a:r>
              <a:rPr lang="en-US" sz="2000" dirty="0" smtClean="0"/>
              <a:t>49% on campus | 51% off campus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363783449"/>
              </p:ext>
            </p:extLst>
          </p:nvPr>
        </p:nvGraphicFramePr>
        <p:xfrm>
          <a:off x="379627" y="2280219"/>
          <a:ext cx="3886200" cy="2929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880349826"/>
              </p:ext>
            </p:extLst>
          </p:nvPr>
        </p:nvGraphicFramePr>
        <p:xfrm>
          <a:off x="4154854" y="2280219"/>
          <a:ext cx="3882291" cy="2929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893917258"/>
              </p:ext>
            </p:extLst>
          </p:nvPr>
        </p:nvGraphicFramePr>
        <p:xfrm>
          <a:off x="7731368" y="2280219"/>
          <a:ext cx="3998546" cy="2723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9566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the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Sexual Assault Climate Survey was broken into four different sections:</a:t>
            </a:r>
          </a:p>
          <a:p>
            <a:pPr marL="0" indent="0">
              <a:buNone/>
            </a:pP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General Campus Climate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Response to Difficult or Dangerous Situations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Views on Sexual Assault at Your Institution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Views on Institutional Response to Report of Sexual Assault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27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017" y="83024"/>
            <a:ext cx="10515600" cy="1325563"/>
          </a:xfrm>
        </p:spPr>
        <p:txBody>
          <a:bodyPr/>
          <a:lstStyle/>
          <a:p>
            <a:r>
              <a:rPr lang="en-US" dirty="0" smtClean="0"/>
              <a:t>General Campus Climate</a:t>
            </a:r>
            <a:br>
              <a:rPr lang="en-US" dirty="0" smtClean="0"/>
            </a:br>
            <a:r>
              <a:rPr lang="en-US" sz="2800" dirty="0" smtClean="0"/>
              <a:t>Percent that “agree” or “strongly agree”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793065"/>
              </p:ext>
            </p:extLst>
          </p:nvPr>
        </p:nvGraphicFramePr>
        <p:xfrm>
          <a:off x="145916" y="1264596"/>
          <a:ext cx="11692646" cy="5457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015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Campus Climate - Reporting Sexual Assault</a:t>
            </a:r>
            <a:r>
              <a:rPr lang="en-US" dirty="0"/>
              <a:t/>
            </a:r>
            <a:br>
              <a:rPr lang="en-US" dirty="0"/>
            </a:br>
            <a:r>
              <a:rPr lang="en-US" sz="2800" dirty="0"/>
              <a:t>Percent that “agree” or “strongly agree”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4233201172"/>
              </p:ext>
            </p:extLst>
          </p:nvPr>
        </p:nvGraphicFramePr>
        <p:xfrm>
          <a:off x="311285" y="1935805"/>
          <a:ext cx="11721830" cy="3784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984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9561" y="13166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Education and Outreach</a:t>
            </a:r>
            <a:br>
              <a:rPr lang="en-US" dirty="0" smtClean="0"/>
            </a:br>
            <a:r>
              <a:rPr lang="en-US" sz="2700" dirty="0" smtClean="0"/>
              <a:t>Answered “yes” to having received information or education about…</a:t>
            </a:r>
            <a:endParaRPr lang="en-US" sz="27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040622"/>
              </p:ext>
            </p:extLst>
          </p:nvPr>
        </p:nvGraphicFramePr>
        <p:xfrm>
          <a:off x="760379" y="1303506"/>
          <a:ext cx="10515600" cy="5389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300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Definitions in HEDS Survey: </a:t>
            </a:r>
            <a:br>
              <a:rPr lang="en-US" dirty="0" smtClean="0"/>
            </a:br>
            <a:r>
              <a:rPr lang="en-US" sz="4000" dirty="0" smtClean="0"/>
              <a:t>Sexual Assault and Unwanted Sexual Contact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Unwanted </a:t>
            </a:r>
            <a:r>
              <a:rPr lang="en-US" sz="1800" dirty="0"/>
              <a:t>verbal behaviors – such as someone making sexual </a:t>
            </a:r>
            <a:r>
              <a:rPr lang="en-US" sz="1800" dirty="0" smtClean="0"/>
              <a:t>comments about </a:t>
            </a:r>
            <a:r>
              <a:rPr lang="en-US" sz="1800" dirty="0"/>
              <a:t>your body; someone making unwelcome sexual </a:t>
            </a:r>
            <a:r>
              <a:rPr lang="en-US" sz="1800" dirty="0" smtClean="0"/>
              <a:t>advances, propositions</a:t>
            </a:r>
            <a:r>
              <a:rPr lang="en-US" sz="1800" dirty="0"/>
              <a:t>, or suggestions to you; or someone telling you </a:t>
            </a:r>
            <a:r>
              <a:rPr lang="en-US" sz="1800" dirty="0" smtClean="0"/>
              <a:t>sexually offensive </a:t>
            </a:r>
            <a:r>
              <a:rPr lang="en-US" sz="1800" dirty="0"/>
              <a:t>jokes or kidding about your sex or gender-specific traits.</a:t>
            </a:r>
          </a:p>
          <a:p>
            <a:r>
              <a:rPr lang="en-US" sz="1800" dirty="0" smtClean="0"/>
              <a:t>Unwanted </a:t>
            </a:r>
            <a:r>
              <a:rPr lang="en-US" sz="1800" dirty="0"/>
              <a:t>nonverbal behaviors – such as sending you sexual emails, </a:t>
            </a:r>
            <a:r>
              <a:rPr lang="en-US" sz="1800" dirty="0" smtClean="0"/>
              <a:t>texts, or </a:t>
            </a:r>
            <a:r>
              <a:rPr lang="en-US" sz="1800" dirty="0"/>
              <a:t>pictures; posting sexual comments about you on blogs or social </a:t>
            </a:r>
            <a:r>
              <a:rPr lang="en-US" sz="1800" dirty="0" smtClean="0"/>
              <a:t>media; showing </a:t>
            </a:r>
            <a:r>
              <a:rPr lang="en-US" sz="1800" dirty="0"/>
              <a:t>you sexually offensive pictures or objects; leering at you </a:t>
            </a:r>
            <a:r>
              <a:rPr lang="en-US" sz="1800" dirty="0" smtClean="0"/>
              <a:t>or making </a:t>
            </a:r>
            <a:r>
              <a:rPr lang="en-US" sz="1800" dirty="0"/>
              <a:t>lewd gestures towards you; or touching oneself sexually in </a:t>
            </a:r>
            <a:r>
              <a:rPr lang="en-US" sz="1800" dirty="0" smtClean="0"/>
              <a:t>front of </a:t>
            </a:r>
            <a:r>
              <a:rPr lang="en-US" sz="1800" dirty="0"/>
              <a:t>you.</a:t>
            </a:r>
          </a:p>
          <a:p>
            <a:r>
              <a:rPr lang="en-US" sz="1800" dirty="0" smtClean="0"/>
              <a:t>Unwanted </a:t>
            </a:r>
            <a:r>
              <a:rPr lang="en-US" sz="1800" dirty="0"/>
              <a:t>brief physical contact – such as someone briefly groping </a:t>
            </a:r>
            <a:r>
              <a:rPr lang="en-US" sz="1800" dirty="0" smtClean="0"/>
              <a:t>you, rubbing </a:t>
            </a:r>
            <a:r>
              <a:rPr lang="en-US" sz="1800" dirty="0"/>
              <a:t>sexually against you, pinching you, or engaging in any other </a:t>
            </a:r>
            <a:r>
              <a:rPr lang="en-US" sz="1800" dirty="0" smtClean="0"/>
              <a:t>brief inappropriate </a:t>
            </a:r>
            <a:r>
              <a:rPr lang="en-US" sz="1800" dirty="0"/>
              <a:t>or unwelcome touching of your body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Sexual </a:t>
            </a:r>
            <a:r>
              <a:rPr lang="en-US" sz="1800" dirty="0"/>
              <a:t>assault includes touching of a sexual nature, oral sex, vaginal sex, anal sex, anal </a:t>
            </a:r>
            <a:r>
              <a:rPr lang="en-US" sz="1800" dirty="0" smtClean="0"/>
              <a:t>or vaginal </a:t>
            </a:r>
            <a:r>
              <a:rPr lang="en-US" sz="1800" dirty="0"/>
              <a:t>penetration with a body part other than a penis or tongue, or by an object, like </a:t>
            </a:r>
            <a:r>
              <a:rPr lang="en-US" sz="1800" dirty="0" smtClean="0"/>
              <a:t>a bottle </a:t>
            </a:r>
            <a:r>
              <a:rPr lang="en-US" sz="1800" dirty="0"/>
              <a:t>or candle.</a:t>
            </a:r>
          </a:p>
        </p:txBody>
      </p:sp>
    </p:spTree>
    <p:extLst>
      <p:ext uri="{BB962C8B-B14F-4D97-AF65-F5344CB8AC3E}">
        <p14:creationId xmlns:p14="http://schemas.microsoft.com/office/powerpoint/2010/main" val="281427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2515</TotalTime>
  <Words>687</Words>
  <Application>Microsoft Office PowerPoint</Application>
  <PresentationFormat>Widescreen</PresentationFormat>
  <Paragraphs>119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Rockwell</vt:lpstr>
      <vt:lpstr>Office Theme</vt:lpstr>
      <vt:lpstr>1_Office Theme</vt:lpstr>
      <vt:lpstr>Higher Education Data Sharing Consortium (HEDS)   Whittier College  Sexual Assault Campus Climate Survey    Prepared by the Title IX Committee  and the Office of Institutional Research &amp; Assessment November 2017 </vt:lpstr>
      <vt:lpstr>Background</vt:lpstr>
      <vt:lpstr>2017 Survey Demographics</vt:lpstr>
      <vt:lpstr>2016 Survey Demographics</vt:lpstr>
      <vt:lpstr>Contents of the Survey</vt:lpstr>
      <vt:lpstr>General Campus Climate Percent that “agree” or “strongly agree”</vt:lpstr>
      <vt:lpstr>Campus Climate - Reporting Sexual Assault Percent that “agree” or “strongly agree”</vt:lpstr>
      <vt:lpstr>Education and Outreach Answered “yes” to having received information or education about…</vt:lpstr>
      <vt:lpstr>Definitions in HEDS Survey:  Sexual Assault and Unwanted Sexual Contact</vt:lpstr>
      <vt:lpstr>Rates of Unwanted Verbal Behaviors (Sexual Comments/Advances, etc.) Since starting College, considering incidents that happened on campus, at an event/program connected with the College, or at a social activity or party near campus.</vt:lpstr>
      <vt:lpstr>Rates of Unwanted Brief Physical Contact (Groping/Rubbing, etc.) Since starting College, considering incidents that happened on campus, at an event/program connected with the College, or at a social activity or party near campus.</vt:lpstr>
      <vt:lpstr>Rates of Students Experiencing an  Attempted Sexual Assault  Since starting at Whittier College, have you been sexually assaulted while you were (a) on campus; (b) off campus at an event or program connected with Whittier College, including study abroad and internships; or (c) at a social activity or party near campus such as at an apartment, restaurant, or bar?.</vt:lpstr>
      <vt:lpstr>Limitations of Survey</vt:lpstr>
      <vt:lpstr>Next Steps</vt:lpstr>
      <vt:lpstr>Resources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ssantos3@whittier.edu</dc:creator>
  <cp:lastModifiedBy>Whisenand Gary</cp:lastModifiedBy>
  <cp:revision>79</cp:revision>
  <cp:lastPrinted>2016-11-09T22:15:32Z</cp:lastPrinted>
  <dcterms:created xsi:type="dcterms:W3CDTF">2016-10-19T17:39:09Z</dcterms:created>
  <dcterms:modified xsi:type="dcterms:W3CDTF">2017-12-07T23:36:35Z</dcterms:modified>
</cp:coreProperties>
</file>